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2" r:id="rId1"/>
    <p:sldMasterId id="2147483844" r:id="rId2"/>
    <p:sldMasterId id="2147483857" r:id="rId3"/>
  </p:sldMasterIdLst>
  <p:notesMasterIdLst>
    <p:notesMasterId r:id="rId11"/>
  </p:notesMasterIdLst>
  <p:sldIdLst>
    <p:sldId id="325" r:id="rId4"/>
    <p:sldId id="330" r:id="rId5"/>
    <p:sldId id="326" r:id="rId6"/>
    <p:sldId id="327" r:id="rId7"/>
    <p:sldId id="328" r:id="rId8"/>
    <p:sldId id="332" r:id="rId9"/>
    <p:sldId id="334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475"/>
    <a:srgbClr val="A4FFFE"/>
    <a:srgbClr val="C9FF91"/>
    <a:srgbClr val="700C16"/>
    <a:srgbClr val="046E1C"/>
    <a:srgbClr val="75E0FF"/>
    <a:srgbClr val="C9D5BE"/>
    <a:srgbClr val="BAC9B5"/>
    <a:srgbClr val="F1F5FF"/>
    <a:srgbClr val="E6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81"/>
    <p:restoredTop sz="96327" autoAdjust="0"/>
  </p:normalViewPr>
  <p:slideViewPr>
    <p:cSldViewPr snapToGrid="0" snapToObjects="1">
      <p:cViewPr varScale="1">
        <p:scale>
          <a:sx n="110" d="100"/>
          <a:sy n="110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B5933-F34E-B549-8C3E-5D4E3718073A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6A53-A239-D549-8F1F-7718CD7F6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3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26A53-A239-D549-8F1F-7718CD7F61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6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71E5B-ECF5-1049-8DB4-A9AFF1C09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911" y="4214191"/>
            <a:ext cx="7306089" cy="12920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D5684-52CD-154C-A521-16AA8246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5E439F25-88EC-1E47-B679-37F346740B8D}" type="datetime1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7BF8D-E01A-CF46-B0E9-9CF3EA25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D283B-7EF1-0A4D-9724-C48B0CFB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F2D90F5-922E-0541-B2DC-DE92C0950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3CA0F-3EDF-3547-9CEF-5F2A6348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476250"/>
            <a:ext cx="9744074" cy="57007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154F3-1C9C-7844-A680-1483D475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5A13EAAE-63CE-574C-A4DE-6AACD54DA687}" type="datetime1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A5BB6-0038-8D46-80EB-6DF458F3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9232A-9081-504D-A02D-14CCECCB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1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28C11-F652-AB4F-9A32-08FBCAA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9B8476-DCD0-F148-BD90-3E88C0CD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09080D5-9719-814C-A27F-B0BD937F699F}" type="datetime1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32F53-693C-4343-A6DF-308E3088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DF111C-1CCF-4B44-9808-686ED868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09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394F9D-49C5-8648-B2DF-1FF1576F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ADA225C-508F-124F-A199-F8D866772CAB}" type="datetime1">
              <a:rPr lang="fr-FR" smtClean="0"/>
              <a:t>15/12/2023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9BE488-CDBA-1A45-BDAF-AAE0CF6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AEACA9-4B7E-FE46-8C7E-82FA093B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148F3-C020-9444-8CE5-50FDA53A9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994FB3-0237-DF46-9EF0-48AB5A6B8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AB102-08B8-C648-8895-355DE255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58318-CC20-AB43-B7B7-72A779B6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3CA0F-3EDF-3547-9CEF-5F2A6348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1383010"/>
            <a:ext cx="9744074" cy="44959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154F3-1C9C-7844-A680-1483D475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5A13EAAE-63CE-574C-A4DE-6AACD54DA687}" type="datetime1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A5BB6-0038-8D46-80EB-6DF458F3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9232A-9081-504D-A02D-14CCECCB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88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3CA0F-3EDF-3547-9CEF-5F2A6348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476250"/>
            <a:ext cx="9744074" cy="57007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154F3-1C9C-7844-A680-1483D475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5A13EAAE-63CE-574C-A4DE-6AACD54DA687}" type="datetime1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A5BB6-0038-8D46-80EB-6DF458F3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9232A-9081-504D-A02D-14CCECCB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6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28C11-F652-AB4F-9A32-08FBCAA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9B8476-DCD0-F148-BD90-3E88C0CD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09080D5-9719-814C-A27F-B0BD937F699F}" type="datetime1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32F53-693C-4343-A6DF-308E3088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DF111C-1CCF-4B44-9808-686ED868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2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394F9D-49C5-8648-B2DF-1FF1576F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ADA225C-508F-124F-A199-F8D866772CAB}" type="datetime1">
              <a:rPr lang="fr-FR" smtClean="0"/>
              <a:t>15/12/2023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9BE488-CDBA-1A45-BDAF-AAE0CF6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AEACA9-4B7E-FE46-8C7E-82FA093B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76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E1C7E-4DA6-8F05-818A-D7EA1C7A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A3775-EB53-FC81-B310-1568B263F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2AB798-1B95-159C-B935-0C317DEE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C57573-8CD5-39BE-C598-B3DC7A9B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7E63-CB60-684E-8A03-288F9B56A44E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CD5AFB-FF50-CC69-D9F4-7F545471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B68774-98CE-87A9-82F9-679879F7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DDF8-B8E1-1A42-944C-555DC3E59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58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148F3-C020-9444-8CE5-50FDA53A9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994FB3-0237-DF46-9EF0-48AB5A6B8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AB102-08B8-C648-8895-355DE255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1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58318-CC20-AB43-B7B7-72A779B6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3CA0F-3EDF-3547-9CEF-5F2A6348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154F3-1C9C-7844-A680-1483D475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5A13EAAE-63CE-574C-A4DE-6AACD54DA687}" type="datetime1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A5BB6-0038-8D46-80EB-6DF458F3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9232A-9081-504D-A02D-14CCECCB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59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979765-4775-514C-8C1A-B0971D19635E}"/>
              </a:ext>
            </a:extLst>
          </p:cNvPr>
          <p:cNvSpPr/>
          <p:nvPr userDrawn="1"/>
        </p:nvSpPr>
        <p:spPr>
          <a:xfrm>
            <a:off x="2328656" y="1"/>
            <a:ext cx="7577344" cy="6152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DAE5F8A-CCC9-F23E-5E63-72362FEE5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2" y="-639947"/>
            <a:ext cx="7502734" cy="5303388"/>
          </a:xfrm>
          <a:prstGeom prst="rect">
            <a:avLst/>
          </a:prstGeom>
        </p:spPr>
      </p:pic>
      <p:sp>
        <p:nvSpPr>
          <p:cNvPr id="41" name="Espace réservé du titre 40">
            <a:extLst>
              <a:ext uri="{FF2B5EF4-FFF2-40B4-BE49-F238E27FC236}">
                <a16:creationId xmlns:a16="http://schemas.microsoft.com/office/drawing/2014/main" id="{3FD90229-DD35-654F-8435-A090B1973D5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824480" y="3878803"/>
            <a:ext cx="7007592" cy="1748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B1DA182-776A-1540-B004-CF1F550AFC89}"/>
              </a:ext>
            </a:extLst>
          </p:cNvPr>
          <p:cNvSpPr/>
          <p:nvPr userDrawn="1"/>
        </p:nvSpPr>
        <p:spPr>
          <a:xfrm>
            <a:off x="-3124119" y="-1597409"/>
            <a:ext cx="10090550" cy="5605861"/>
          </a:xfrm>
          <a:prstGeom prst="arc">
            <a:avLst>
              <a:gd name="adj1" fmla="val 20723273"/>
              <a:gd name="adj2" fmla="val 7554142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9EA1F337-1D98-A144-88C3-9B157978FF8A}"/>
              </a:ext>
            </a:extLst>
          </p:cNvPr>
          <p:cNvSpPr/>
          <p:nvPr userDrawn="1"/>
        </p:nvSpPr>
        <p:spPr>
          <a:xfrm>
            <a:off x="-2860084" y="-1621666"/>
            <a:ext cx="10090550" cy="5605861"/>
          </a:xfrm>
          <a:prstGeom prst="arc">
            <a:avLst>
              <a:gd name="adj1" fmla="val 20702655"/>
              <a:gd name="adj2" fmla="val 7879023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1B51B8A-49FC-A043-A45D-7DA57FD6AA50}"/>
              </a:ext>
            </a:extLst>
          </p:cNvPr>
          <p:cNvSpPr/>
          <p:nvPr userDrawn="1"/>
        </p:nvSpPr>
        <p:spPr>
          <a:xfrm>
            <a:off x="-3340127" y="-1564933"/>
            <a:ext cx="10090550" cy="5605861"/>
          </a:xfrm>
          <a:prstGeom prst="arc">
            <a:avLst>
              <a:gd name="adj1" fmla="val 20670600"/>
              <a:gd name="adj2" fmla="val 7379228"/>
            </a:avLst>
          </a:prstGeom>
          <a:ln w="19050">
            <a:solidFill>
              <a:srgbClr val="D91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56E0BDC-84B8-6440-BF86-084860481E79}"/>
              </a:ext>
            </a:extLst>
          </p:cNvPr>
          <p:cNvSpPr/>
          <p:nvPr userDrawn="1"/>
        </p:nvSpPr>
        <p:spPr>
          <a:xfrm>
            <a:off x="-2596049" y="-1684722"/>
            <a:ext cx="10090550" cy="5605861"/>
          </a:xfrm>
          <a:prstGeom prst="arc">
            <a:avLst>
              <a:gd name="adj1" fmla="val 20769031"/>
              <a:gd name="adj2" fmla="val 8071564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3541B15C-8B06-1BAC-39FA-721AC39A6C8A}"/>
              </a:ext>
            </a:extLst>
          </p:cNvPr>
          <p:cNvSpPr/>
          <p:nvPr userDrawn="1"/>
        </p:nvSpPr>
        <p:spPr>
          <a:xfrm>
            <a:off x="-2297789" y="-1727098"/>
            <a:ext cx="10090550" cy="5605861"/>
          </a:xfrm>
          <a:prstGeom prst="arc">
            <a:avLst>
              <a:gd name="adj1" fmla="val 20834299"/>
              <a:gd name="adj2" fmla="val 8361923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BA7BA8C-1425-4242-AF7E-D926D0147746}"/>
              </a:ext>
            </a:extLst>
          </p:cNvPr>
          <p:cNvGrpSpPr/>
          <p:nvPr userDrawn="1"/>
        </p:nvGrpSpPr>
        <p:grpSpPr>
          <a:xfrm>
            <a:off x="-12002" y="6101341"/>
            <a:ext cx="9924846" cy="775110"/>
            <a:chOff x="-12002" y="6101341"/>
            <a:chExt cx="9924846" cy="77511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F9C16F0-F5EF-1CBB-4358-CD6663C1FE9A}"/>
                </a:ext>
              </a:extLst>
            </p:cNvPr>
            <p:cNvSpPr/>
            <p:nvPr userDrawn="1"/>
          </p:nvSpPr>
          <p:spPr>
            <a:xfrm>
              <a:off x="-5158" y="6589311"/>
              <a:ext cx="9918002" cy="2871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64F88E-9AD3-A301-265B-196D784E5CA0}"/>
                </a:ext>
              </a:extLst>
            </p:cNvPr>
            <p:cNvSpPr/>
            <p:nvPr userDrawn="1"/>
          </p:nvSpPr>
          <p:spPr>
            <a:xfrm>
              <a:off x="-12002" y="6112664"/>
              <a:ext cx="9918002" cy="287140"/>
            </a:xfrm>
            <a:prstGeom prst="rect">
              <a:avLst/>
            </a:prstGeom>
            <a:solidFill>
              <a:srgbClr val="A4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E097D720-9C6D-65AC-A822-43E668D3D10F}"/>
                </a:ext>
              </a:extLst>
            </p:cNvPr>
            <p:cNvGrpSpPr/>
            <p:nvPr userDrawn="1"/>
          </p:nvGrpSpPr>
          <p:grpSpPr>
            <a:xfrm>
              <a:off x="-5158" y="6101341"/>
              <a:ext cx="9911158" cy="767644"/>
              <a:chOff x="-5158" y="6125960"/>
              <a:chExt cx="9911158" cy="767644"/>
            </a:xfrm>
          </p:grpSpPr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EFCA80-27CC-09C5-C7BE-406FED74FB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-5158" y="6137469"/>
                <a:ext cx="3772800" cy="756135"/>
              </a:xfrm>
              <a:prstGeom prst="rect">
                <a:avLst/>
              </a:prstGeom>
            </p:spPr>
          </p:pic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ED6033B6-B59C-C22D-7524-879E530646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3767642" y="6132371"/>
                <a:ext cx="3772800" cy="756135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3503CBFC-A4B3-BCA4-19C6-B3FBED60562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7540442" y="6125960"/>
                <a:ext cx="2365558" cy="756135"/>
              </a:xfrm>
              <a:prstGeom prst="rect">
                <a:avLst/>
              </a:prstGeom>
            </p:spPr>
          </p:pic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5F18844-B804-953D-6D56-52EF2716FB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" y="5672613"/>
            <a:ext cx="1437662" cy="295200"/>
          </a:xfrm>
          <a:prstGeom prst="rect">
            <a:avLst/>
          </a:prstGeom>
        </p:spPr>
      </p:pic>
      <p:pic>
        <p:nvPicPr>
          <p:cNvPr id="11" name="Image 10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86A91DA4-E0C1-EC9D-20DA-99605477C1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2871" y="5091282"/>
            <a:ext cx="714845" cy="271759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1FF34D2-5D15-00CF-F9D0-3A3A019FFE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6580" t="10317" b="11585"/>
          <a:stretch/>
        </p:blipFill>
        <p:spPr>
          <a:xfrm>
            <a:off x="-47214" y="3978080"/>
            <a:ext cx="2462482" cy="1140260"/>
          </a:xfrm>
          <a:prstGeom prst="rect">
            <a:avLst/>
          </a:prstGeom>
        </p:spPr>
      </p:pic>
      <p:pic>
        <p:nvPicPr>
          <p:cNvPr id="13" name="Image 12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76C98D7F-887E-B405-F5A3-BD2EC27750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647167" y="5432104"/>
            <a:ext cx="770985" cy="7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05F0CD54-8841-F6FB-7A70-D0B0CAED79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00012" y="6184800"/>
            <a:ext cx="8619948" cy="673200"/>
            <a:chOff x="-12002" y="6101341"/>
            <a:chExt cx="9924846" cy="7751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1E4F4A-B418-B1DD-7030-6C96907F8F0A}"/>
                </a:ext>
              </a:extLst>
            </p:cNvPr>
            <p:cNvSpPr/>
            <p:nvPr userDrawn="1"/>
          </p:nvSpPr>
          <p:spPr>
            <a:xfrm>
              <a:off x="-5158" y="6589311"/>
              <a:ext cx="9918002" cy="2871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01FF15-0738-8E48-C030-BA3B22DD5D70}"/>
                </a:ext>
              </a:extLst>
            </p:cNvPr>
            <p:cNvSpPr/>
            <p:nvPr userDrawn="1"/>
          </p:nvSpPr>
          <p:spPr>
            <a:xfrm>
              <a:off x="-12002" y="6112664"/>
              <a:ext cx="9918002" cy="287140"/>
            </a:xfrm>
            <a:prstGeom prst="rect">
              <a:avLst/>
            </a:prstGeom>
            <a:solidFill>
              <a:srgbClr val="A4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741D0D8-9933-82C1-E414-22D3364B2E3D}"/>
                </a:ext>
              </a:extLst>
            </p:cNvPr>
            <p:cNvGrpSpPr/>
            <p:nvPr userDrawn="1"/>
          </p:nvGrpSpPr>
          <p:grpSpPr>
            <a:xfrm>
              <a:off x="-5158" y="6101341"/>
              <a:ext cx="9911158" cy="767644"/>
              <a:chOff x="-5158" y="6125960"/>
              <a:chExt cx="9911158" cy="767644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48111B02-9260-45B3-5813-5E3194E34E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-5158" y="6137469"/>
                <a:ext cx="3772800" cy="756135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131457F1-3D97-E04F-24FC-4E3D4ADFED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3767642" y="6132371"/>
                <a:ext cx="3772800" cy="756135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C35C8F64-0C97-225E-B583-49313F38865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7540442" y="6125960"/>
                <a:ext cx="2365558" cy="756135"/>
              </a:xfrm>
              <a:prstGeom prst="rect">
                <a:avLst/>
              </a:prstGeom>
            </p:spPr>
          </p:pic>
        </p:grp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6F8459B3-9C09-FC4C-9DF3-B4E0DC7AEBDD}"/>
              </a:ext>
            </a:extLst>
          </p:cNvPr>
          <p:cNvSpPr/>
          <p:nvPr userDrawn="1"/>
        </p:nvSpPr>
        <p:spPr>
          <a:xfrm rot="1197600">
            <a:off x="9385467" y="6551548"/>
            <a:ext cx="561975" cy="3934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9AC4D7-E773-3148-9A03-83659C3E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6" y="86549"/>
            <a:ext cx="9744074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0580C7-30A7-AE47-99F5-D81F38B1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6" y="1383010"/>
            <a:ext cx="9744074" cy="429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F848C-F5ED-F248-8AC5-42F9B9C8C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192" y="6570860"/>
            <a:ext cx="51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72B83B0-3461-4B46-936F-6684E93904E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404E488-9633-B745-8B61-2C09FF95D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/>
          <a:stretch/>
        </p:blipFill>
        <p:spPr>
          <a:xfrm flipV="1">
            <a:off x="1438275" y="4859090"/>
            <a:ext cx="4105275" cy="3237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CCB5A1-E168-AC58-0FD6-BB5F370EF7BB}"/>
              </a:ext>
            </a:extLst>
          </p:cNvPr>
          <p:cNvSpPr/>
          <p:nvPr userDrawn="1"/>
        </p:nvSpPr>
        <p:spPr>
          <a:xfrm>
            <a:off x="-76200" y="6195686"/>
            <a:ext cx="1370166" cy="673200"/>
          </a:xfrm>
          <a:prstGeom prst="rect">
            <a:avLst/>
          </a:prstGeom>
          <a:solidFill>
            <a:srgbClr val="2634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63475"/>
              </a:solidFill>
            </a:endParaRPr>
          </a:p>
        </p:txBody>
      </p:sp>
      <p:pic>
        <p:nvPicPr>
          <p:cNvPr id="15" name="Image 1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1331680-BB3A-6B9B-B0EC-EE65347BB5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4480" y="6164934"/>
            <a:ext cx="1478620" cy="8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51" r:id="rId4"/>
    <p:sldLayoutId id="2147483852" r:id="rId5"/>
    <p:sldLayoutId id="214748388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2400"/>
        </a:spcBef>
        <a:buFont typeface="Police système Courant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1200"/>
        </a:spcBef>
        <a:buFont typeface="Wingdings" pitchFamily="2" charset="2"/>
        <a:buChar char="§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20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FFE269B0-17DC-F9E4-9A39-23B2AE3B5C50}"/>
              </a:ext>
            </a:extLst>
          </p:cNvPr>
          <p:cNvGrpSpPr>
            <a:grpSpLocks noChangeAspect="1"/>
          </p:cNvGrpSpPr>
          <p:nvPr userDrawn="1"/>
        </p:nvGrpSpPr>
        <p:grpSpPr>
          <a:xfrm flipV="1">
            <a:off x="1286052" y="6195686"/>
            <a:ext cx="8619948" cy="673200"/>
            <a:chOff x="-12002" y="6101341"/>
            <a:chExt cx="9924846" cy="7751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1FB523-5699-7C09-F5FD-23FC2B9E5C32}"/>
                </a:ext>
              </a:extLst>
            </p:cNvPr>
            <p:cNvSpPr/>
            <p:nvPr userDrawn="1"/>
          </p:nvSpPr>
          <p:spPr>
            <a:xfrm>
              <a:off x="-5158" y="6589311"/>
              <a:ext cx="9918002" cy="2871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F17E10-FBBD-57DE-94F9-B493CDA88C0F}"/>
                </a:ext>
              </a:extLst>
            </p:cNvPr>
            <p:cNvSpPr/>
            <p:nvPr userDrawn="1"/>
          </p:nvSpPr>
          <p:spPr>
            <a:xfrm>
              <a:off x="-12002" y="6112664"/>
              <a:ext cx="9918002" cy="287140"/>
            </a:xfrm>
            <a:prstGeom prst="rect">
              <a:avLst/>
            </a:prstGeom>
            <a:solidFill>
              <a:srgbClr val="A4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293EAA3-64D2-7B4E-C85D-93261A0FC996}"/>
                </a:ext>
              </a:extLst>
            </p:cNvPr>
            <p:cNvGrpSpPr/>
            <p:nvPr userDrawn="1"/>
          </p:nvGrpSpPr>
          <p:grpSpPr>
            <a:xfrm>
              <a:off x="-5158" y="6101341"/>
              <a:ext cx="9911158" cy="767644"/>
              <a:chOff x="-5158" y="6125960"/>
              <a:chExt cx="9911158" cy="767644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2F01CEBE-CB0F-5858-5242-1D0BD94BD1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-5158" y="6137469"/>
                <a:ext cx="3772800" cy="756135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CEE7341E-D35C-C17A-89C0-E5AAB44232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3767642" y="6132371"/>
                <a:ext cx="3772800" cy="756135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B4DC3AD3-5D34-8021-FF36-B9C42BF970D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7540442" y="6125960"/>
                <a:ext cx="2365558" cy="756135"/>
              </a:xfrm>
              <a:prstGeom prst="rect">
                <a:avLst/>
              </a:prstGeom>
            </p:spPr>
          </p:pic>
        </p:grp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6F8459B3-9C09-FC4C-9DF3-B4E0DC7AEBDD}"/>
              </a:ext>
            </a:extLst>
          </p:cNvPr>
          <p:cNvSpPr/>
          <p:nvPr userDrawn="1"/>
        </p:nvSpPr>
        <p:spPr>
          <a:xfrm rot="1197600">
            <a:off x="9385467" y="6551548"/>
            <a:ext cx="561975" cy="3934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9AC4D7-E773-3148-9A03-83659C3E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6" y="86557"/>
            <a:ext cx="9744074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0580C7-30A7-AE47-99F5-D81F38B1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6" y="1383010"/>
            <a:ext cx="9744074" cy="439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F848C-F5ED-F248-8AC5-42F9B9C8C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192" y="6570860"/>
            <a:ext cx="51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72B83B0-3461-4B46-936F-6684E93904E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404E488-9633-B745-8B61-2C09FF95D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 flipV="1">
            <a:off x="1438275" y="4859090"/>
            <a:ext cx="4105275" cy="3237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8D667-0E9B-B12C-6D58-7A920533F735}"/>
              </a:ext>
            </a:extLst>
          </p:cNvPr>
          <p:cNvSpPr/>
          <p:nvPr userDrawn="1"/>
        </p:nvSpPr>
        <p:spPr>
          <a:xfrm>
            <a:off x="-76200" y="6195686"/>
            <a:ext cx="1370166" cy="673200"/>
          </a:xfrm>
          <a:prstGeom prst="rect">
            <a:avLst/>
          </a:prstGeom>
          <a:solidFill>
            <a:srgbClr val="2634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63475"/>
              </a:solidFill>
            </a:endParaRPr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44DA92A-CFE5-B1C2-07AD-6A5E83D699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28440" y="6164934"/>
            <a:ext cx="1478620" cy="8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4" r:id="rId4"/>
    <p:sldLayoutId id="2147483865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2400"/>
        </a:spcBef>
        <a:buFont typeface="Police système Courant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1200"/>
        </a:spcBef>
        <a:buFont typeface="Wingdings" pitchFamily="2" charset="2"/>
        <a:buChar char="§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20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gros@univ-eiffel.fr" TargetMode="External"/><Relationship Id="rId2" Type="http://schemas.openxmlformats.org/officeDocument/2006/relationships/hyperlink" Target="mailto:contact@hancock-hutton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.gros@univ-eiffel.f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D2B82-EE7D-B56D-B0DE-82CEEEC79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911" y="3616503"/>
            <a:ext cx="7306089" cy="1687445"/>
          </a:xfrm>
        </p:spPr>
        <p:txBody>
          <a:bodyPr>
            <a:normAutofit/>
          </a:bodyPr>
          <a:lstStyle/>
          <a:p>
            <a:r>
              <a:rPr lang="fr-FR" dirty="0"/>
              <a:t>Procédure commande de traduction</a:t>
            </a:r>
            <a:endParaRPr lang="fr-FR" b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AF01A7-F8EA-01E3-307B-4BAB803AB376}"/>
              </a:ext>
            </a:extLst>
          </p:cNvPr>
          <p:cNvSpPr txBox="1">
            <a:spLocks/>
          </p:cNvSpPr>
          <p:nvPr/>
        </p:nvSpPr>
        <p:spPr>
          <a:xfrm>
            <a:off x="7121562" y="5303949"/>
            <a:ext cx="2784438" cy="79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Police système Courant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 Courant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659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896C5-2C35-4CD2-B664-71423D99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46312B-BA91-4DE1-9CF6-00112E93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2</a:t>
            </a:fld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BB0B086-6612-4EE9-9B3A-73BE97A81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9440"/>
              </p:ext>
            </p:extLst>
          </p:nvPr>
        </p:nvGraphicFramePr>
        <p:xfrm>
          <a:off x="384175" y="1360550"/>
          <a:ext cx="9137650" cy="3584809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949774">
                  <a:extLst>
                    <a:ext uri="{9D8B030D-6E8A-4147-A177-3AD203B41FA5}">
                      <a16:colId xmlns:a16="http://schemas.microsoft.com/office/drawing/2014/main" val="2584395502"/>
                    </a:ext>
                  </a:extLst>
                </a:gridCol>
                <a:gridCol w="5187876">
                  <a:extLst>
                    <a:ext uri="{9D8B030D-6E8A-4147-A177-3AD203B41FA5}">
                      <a16:colId xmlns:a16="http://schemas.microsoft.com/office/drawing/2014/main" val="1428993796"/>
                    </a:ext>
                  </a:extLst>
                </a:gridCol>
              </a:tblGrid>
              <a:tr h="782818"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15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 3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Explication de la prise en charge des traductions</a:t>
                      </a:r>
                    </a:p>
                    <a:p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279324"/>
                  </a:ext>
                </a:extLst>
              </a:tr>
              <a:tr h="782818"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15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 4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Quel fournisseur pour ma demande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282241"/>
                  </a:ext>
                </a:extLst>
              </a:tr>
              <a:tr h="782818"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15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 5 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Après la traduction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43088"/>
                  </a:ext>
                </a:extLst>
              </a:tr>
              <a:tr h="782818"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15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 6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Conclusion</a:t>
                      </a:r>
                      <a:endParaRPr lang="fr-F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28640"/>
                  </a:ext>
                </a:extLst>
              </a:tr>
              <a:tr h="453537"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15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 7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Question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59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9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D8FBE-C4C1-660D-5B1C-3B1C50C7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6" y="349783"/>
            <a:ext cx="9744074" cy="968375"/>
          </a:xfrm>
        </p:spPr>
        <p:txBody>
          <a:bodyPr>
            <a:no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Procédure de la prise en charge des traductions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E9921-C45F-125C-9202-C97B9240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3970"/>
            <a:ext cx="9744074" cy="50740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Dans le cadre de l’appel à projet du </a:t>
            </a:r>
            <a:r>
              <a:rPr lang="fr-FR" b="1" dirty="0"/>
              <a:t>PEPR Ville durable.</a:t>
            </a:r>
            <a:r>
              <a:rPr lang="fr-FR" dirty="0"/>
              <a:t> Les projets sont amenés à traduire leurs </a:t>
            </a:r>
            <a:r>
              <a:rPr lang="fr-FR" b="1" dirty="0"/>
              <a:t>documents scientifiques </a:t>
            </a:r>
            <a:r>
              <a:rPr lang="fr-FR" dirty="0"/>
              <a:t>en Anglais.</a:t>
            </a:r>
          </a:p>
          <a:p>
            <a:pPr marL="0" indent="0">
              <a:buNone/>
            </a:pPr>
            <a:r>
              <a:rPr lang="fr-FR" dirty="0"/>
              <a:t>Cette présentation a pour but d’expliquer la </a:t>
            </a:r>
            <a:r>
              <a:rPr lang="fr-FR" b="1" dirty="0"/>
              <a:t>procédure</a:t>
            </a:r>
            <a:r>
              <a:rPr lang="fr-FR" dirty="0"/>
              <a:t> concernant les étapes pour passer une </a:t>
            </a:r>
            <a:r>
              <a:rPr lang="fr-FR" b="1" dirty="0"/>
              <a:t>commande de traduction </a:t>
            </a:r>
            <a:r>
              <a:rPr lang="fr-FR" dirty="0"/>
              <a:t>avec l’université Gustave Eiffel. </a:t>
            </a:r>
          </a:p>
          <a:p>
            <a:pPr marL="0" indent="0">
              <a:buNone/>
            </a:pPr>
            <a:r>
              <a:rPr lang="fr-FR" dirty="0"/>
              <a:t>Le montant de la prestation ne doit pas dépasser les </a:t>
            </a:r>
            <a:r>
              <a:rPr lang="fr-FR" b="1" dirty="0"/>
              <a:t>3000 € HT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0C5C70-11CA-CF75-B677-BD151AB0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8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BDFE6-5085-4E27-A8D6-CD1731B1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 fournisseur pour ma demande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2C859-4E15-435C-9EAB-E71AB79A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54924"/>
            <a:ext cx="9744074" cy="4495986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Le prestataire pour les traductions à l’université Gustave Eiffel est la société </a:t>
            </a:r>
            <a:r>
              <a:rPr lang="fr-FR" b="1" dirty="0">
                <a:latin typeface="Arial Narrow" panose="020B0606020202030204" pitchFamily="34" charset="0"/>
              </a:rPr>
              <a:t>Hancock Hutton</a:t>
            </a:r>
            <a:r>
              <a:rPr lang="fr-FR" dirty="0">
                <a:latin typeface="Arial Narrow" panose="020B0606020202030204" pitchFamily="34" charset="0"/>
              </a:rPr>
              <a:t>.  </a:t>
            </a:r>
          </a:p>
          <a:p>
            <a:r>
              <a:rPr lang="fr-FR" dirty="0">
                <a:latin typeface="Arial Narrow" panose="020B0606020202030204" pitchFamily="34" charset="0"/>
              </a:rPr>
              <a:t>Les projets ayant besoin de cette prestation peuvent transmettre leur </a:t>
            </a:r>
            <a:r>
              <a:rPr lang="fr-FR" b="1" dirty="0">
                <a:latin typeface="Arial Narrow" panose="020B0606020202030204" pitchFamily="34" charset="0"/>
              </a:rPr>
              <a:t>demande de devis </a:t>
            </a:r>
            <a:r>
              <a:rPr lang="fr-FR" dirty="0">
                <a:latin typeface="Arial Narrow" panose="020B0606020202030204" pitchFamily="34" charset="0"/>
              </a:rPr>
              <a:t>via l'adresse suivante : </a:t>
            </a:r>
            <a:r>
              <a:rPr lang="fr-FR" dirty="0">
                <a:solidFill>
                  <a:srgbClr val="000000"/>
                </a:solidFill>
                <a:latin typeface="Arial Narrow" panose="020B0606020202030204" pitchFamily="34" charset="0"/>
                <a:hlinkClick r:id="rId2"/>
              </a:rPr>
              <a:t>contact</a:t>
            </a:r>
            <a:r>
              <a:rPr lang="fr-FR" dirty="0">
                <a:solidFill>
                  <a:srgbClr val="005A95"/>
                </a:solidFill>
                <a:latin typeface="Arial Narrow" panose="020B0606020202030204" pitchFamily="34" charset="0"/>
                <a:hlinkClick r:id="rId2"/>
              </a:rPr>
              <a:t>@hancock-hutton.com</a:t>
            </a:r>
            <a:r>
              <a:rPr lang="fr-FR" dirty="0">
                <a:solidFill>
                  <a:srgbClr val="005A95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fr-FR" dirty="0">
                <a:latin typeface="Arial Narrow" panose="020B0606020202030204" pitchFamily="34" charset="0"/>
              </a:rPr>
              <a:t>Lors de votre demande, merci d’ajouter en copie l’adresse mail </a:t>
            </a:r>
            <a:r>
              <a:rPr lang="fr-FR" dirty="0">
                <a:solidFill>
                  <a:srgbClr val="005A95"/>
                </a:solidFill>
                <a:latin typeface="Arial Narrow" panose="020B0606020202030204" pitchFamily="34" charset="0"/>
                <a:hlinkClick r:id="rId3"/>
              </a:rPr>
              <a:t>gabriel.gros@univ-eiffel.fr</a:t>
            </a:r>
            <a:r>
              <a:rPr lang="fr-FR" dirty="0">
                <a:solidFill>
                  <a:srgbClr val="005A95"/>
                </a:solidFill>
                <a:latin typeface="Arial Narrow" panose="020B0606020202030204" pitchFamily="34" charset="0"/>
              </a:rPr>
              <a:t> </a:t>
            </a:r>
            <a:r>
              <a:rPr lang="fr-FR" dirty="0">
                <a:latin typeface="Arial Narrow" panose="020B0606020202030204" pitchFamily="34" charset="0"/>
              </a:rPr>
              <a:t>pour le </a:t>
            </a:r>
            <a:r>
              <a:rPr lang="fr-FR" b="1" dirty="0">
                <a:latin typeface="Arial Narrow" panose="020B0606020202030204" pitchFamily="34" charset="0"/>
              </a:rPr>
              <a:t>suivi de la procédure</a:t>
            </a:r>
            <a:r>
              <a:rPr lang="fr-FR" dirty="0">
                <a:latin typeface="Arial Narrow" panose="020B0606020202030204" pitchFamily="34" charset="0"/>
              </a:rPr>
              <a:t>. </a:t>
            </a:r>
          </a:p>
          <a:p>
            <a:r>
              <a:rPr lang="fr-FR" b="1" dirty="0">
                <a:latin typeface="Arial Narrow" panose="020B0606020202030204" pitchFamily="34" charset="0"/>
              </a:rPr>
              <a:t>L’adresse de facturation </a:t>
            </a:r>
            <a:r>
              <a:rPr lang="fr-FR" dirty="0">
                <a:latin typeface="Arial Narrow" panose="020B0606020202030204" pitchFamily="34" charset="0"/>
              </a:rPr>
              <a:t>à préciser sur la demande de devis est la suivante : UNIVERSITE GUSTAVE EIFFEL SIRET 13002612300013 CODE SFACTURIER 5 BD DESCARTES 77420 CHAMPS SUR MARNE</a:t>
            </a:r>
            <a:r>
              <a:rPr lang="fr-FR" dirty="0"/>
              <a:t>.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8AD7D2-77B9-41F3-82A3-7465295B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02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7D3EE5-CF08-48E2-8B1D-A9A74A67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la traduction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EAD82-23A8-4669-A6BB-22AC29F0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Gabriel Gros transmettra le </a:t>
            </a:r>
            <a:r>
              <a:rPr lang="fr-FR" b="1" dirty="0"/>
              <a:t>bon de commande </a:t>
            </a:r>
            <a:r>
              <a:rPr lang="fr-FR" dirty="0"/>
              <a:t>de l’université Gustave Eiffel auprès du prestataire. </a:t>
            </a:r>
          </a:p>
          <a:p>
            <a:r>
              <a:rPr lang="fr-FR" dirty="0"/>
              <a:t>Dès validation </a:t>
            </a:r>
            <a:r>
              <a:rPr lang="fr-FR" b="1" dirty="0"/>
              <a:t>de votre part </a:t>
            </a:r>
            <a:r>
              <a:rPr lang="fr-FR" dirty="0"/>
              <a:t>que la traduction a bien été réalisée. Un mail de confirmation est à envoyer à l’adresse : </a:t>
            </a:r>
            <a:r>
              <a:rPr lang="fr-FR" dirty="0">
                <a:hlinkClick r:id="rId2"/>
              </a:rPr>
              <a:t>gabriel.gros@univ-eiffel.fr</a:t>
            </a:r>
            <a:r>
              <a:rPr lang="fr-FR" dirty="0"/>
              <a:t> afin de réaliser le </a:t>
            </a:r>
            <a:r>
              <a:rPr lang="fr-FR" b="1" dirty="0"/>
              <a:t>service fait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/>
              <a:t>C’est cette </a:t>
            </a:r>
            <a:r>
              <a:rPr lang="fr-FR" b="1" dirty="0"/>
              <a:t>dernière étape  </a:t>
            </a:r>
            <a:r>
              <a:rPr lang="fr-FR" dirty="0"/>
              <a:t>qui permet le paiement au prestataire.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CF7058-1CF0-40E9-B114-70A11BC1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3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11667-2930-4DA6-9F71-68B6C427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>
                <a:latin typeface="Arial Narrow" panose="020B0606020202030204" pitchFamily="34" charset="0"/>
              </a:rPr>
              <a:t>Conclusion</a:t>
            </a:r>
            <a:br>
              <a:rPr lang="fr-FR" b="0" dirty="0">
                <a:latin typeface="Söhne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506E3-777D-461B-B6C3-7F65301A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28644"/>
            <a:ext cx="9744074" cy="479843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dirty="0">
                <a:effectLst/>
                <a:latin typeface="Arial Narrow" panose="020B0606020202030204" pitchFamily="34" charset="0"/>
              </a:rPr>
              <a:t>Résumé des points clés : </a:t>
            </a:r>
          </a:p>
          <a:p>
            <a:pPr algn="l"/>
            <a:r>
              <a:rPr lang="fr-FR" b="0" i="0" dirty="0">
                <a:effectLst/>
                <a:latin typeface="Arial Narrow" panose="020B0606020202030204" pitchFamily="34" charset="0"/>
              </a:rPr>
              <a:t>Envoi de la 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demande de devis </a:t>
            </a:r>
            <a:r>
              <a:rPr lang="fr-FR" b="0" i="0" dirty="0">
                <a:effectLst/>
                <a:latin typeface="Arial Narrow" panose="020B0606020202030204" pitchFamily="34" charset="0"/>
              </a:rPr>
              <a:t>au prestataire en 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mettant en copie </a:t>
            </a:r>
            <a:r>
              <a:rPr lang="fr-FR" b="0" i="0" dirty="0">
                <a:effectLst/>
                <a:latin typeface="Arial Narrow" panose="020B0606020202030204" pitchFamily="34" charset="0"/>
              </a:rPr>
              <a:t>l’assistant de direction du PEPR ville durable (Gabriel Gros)</a:t>
            </a:r>
          </a:p>
          <a:p>
            <a:pPr algn="l"/>
            <a:r>
              <a:rPr lang="fr-FR" dirty="0">
                <a:latin typeface="Arial Narrow" panose="020B0606020202030204" pitchFamily="34" charset="0"/>
              </a:rPr>
              <a:t>Après validation du devis </a:t>
            </a:r>
            <a:r>
              <a:rPr lang="fr-FR" b="1" dirty="0">
                <a:latin typeface="Arial Narrow" panose="020B0606020202030204" pitchFamily="34" charset="0"/>
              </a:rPr>
              <a:t>de votre part</a:t>
            </a:r>
            <a:r>
              <a:rPr lang="fr-FR" dirty="0">
                <a:latin typeface="Arial Narrow" panose="020B0606020202030204" pitchFamily="34" charset="0"/>
              </a:rPr>
              <a:t>. L’assistant de direction envoi le bon de commande au prestataire. </a:t>
            </a:r>
          </a:p>
          <a:p>
            <a:pPr algn="l"/>
            <a:r>
              <a:rPr lang="fr-FR" b="0" i="0" dirty="0">
                <a:effectLst/>
                <a:latin typeface="Arial Narrow" panose="020B0606020202030204" pitchFamily="34" charset="0"/>
              </a:rPr>
              <a:t>Une fois que 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vous confirmez </a:t>
            </a:r>
            <a:r>
              <a:rPr lang="fr-FR" b="0" i="0" dirty="0">
                <a:effectLst/>
                <a:latin typeface="Arial Narrow" panose="020B0606020202030204" pitchFamily="34" charset="0"/>
              </a:rPr>
              <a:t>que la traduction a été effectuée avec 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succès</a:t>
            </a:r>
            <a:r>
              <a:rPr lang="fr-FR" b="0" i="0" dirty="0">
                <a:effectLst/>
                <a:latin typeface="Arial Narrow" panose="020B0606020202030204" pitchFamily="34" charset="0"/>
              </a:rPr>
              <a:t>, veuillez en informer 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l’assistant de direction </a:t>
            </a:r>
            <a:r>
              <a:rPr lang="fr-FR" b="0" i="0" dirty="0">
                <a:effectLst/>
                <a:latin typeface="Arial Narrow" panose="020B0606020202030204" pitchFamily="34" charset="0"/>
              </a:rPr>
              <a:t>par e-mail. Nous procéderons ensuite à l'envoi du </a:t>
            </a:r>
            <a:r>
              <a:rPr lang="fr-FR" b="1" i="0" dirty="0">
                <a:effectLst/>
                <a:latin typeface="Arial Narrow" panose="020B0606020202030204" pitchFamily="34" charset="0"/>
              </a:rPr>
              <a:t>service fait </a:t>
            </a:r>
            <a:r>
              <a:rPr lang="fr-FR" b="0" i="0" dirty="0">
                <a:effectLst/>
                <a:latin typeface="Arial Narrow" panose="020B0606020202030204" pitchFamily="34" charset="0"/>
              </a:rPr>
              <a:t>pour le paiement. </a:t>
            </a:r>
          </a:p>
          <a:p>
            <a:pPr algn="l"/>
            <a:endParaRPr lang="fr-F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fr-FR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43EF97-B101-45BA-82C7-A07A034C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83B0-3461-4B46-936F-6684E93904E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6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E6D91-8DE5-4E37-90E7-C90D07753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 ? </a:t>
            </a:r>
          </a:p>
        </p:txBody>
      </p:sp>
    </p:spTree>
    <p:extLst>
      <p:ext uri="{BB962C8B-B14F-4D97-AF65-F5344CB8AC3E}">
        <p14:creationId xmlns:p14="http://schemas.microsoft.com/office/powerpoint/2010/main" val="1755749751"/>
      </p:ext>
    </p:extLst>
  </p:cSld>
  <p:clrMapOvr>
    <a:masterClrMapping/>
  </p:clrMapOvr>
</p:sld>
</file>

<file path=ppt/theme/theme1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BB56D39-6CC6-E848-84AA-135D604EBD27}" vid="{9B81AA7E-D516-A442-9BE2-7AE98DB224B4}"/>
    </a:ext>
  </a:extLst>
</a:theme>
</file>

<file path=ppt/theme/theme2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BB56D39-6CC6-E848-84AA-135D604EBD27}" vid="{C533E3F3-62E4-E246-93BC-EE6315C50EA9}"/>
    </a:ext>
  </a:extLst>
</a:theme>
</file>

<file path=ppt/theme/theme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BB56D39-6CC6-E848-84AA-135D604EBD27}" vid="{CF5EA56D-DF1F-254D-A10B-BCE08FB2B997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13_Conception personnalisée</Template>
  <TotalTime>1260</TotalTime>
  <Words>362</Words>
  <Application>Microsoft Office PowerPoint</Application>
  <PresentationFormat>Format A4 (210 x 297 mm)</PresentationFormat>
  <Paragraphs>38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Police système Courant</vt:lpstr>
      <vt:lpstr>Segoe UI</vt:lpstr>
      <vt:lpstr>Söhne</vt:lpstr>
      <vt:lpstr>Wingdings</vt:lpstr>
      <vt:lpstr>13_Conception personnalisée</vt:lpstr>
      <vt:lpstr>9_Conception personnalisée</vt:lpstr>
      <vt:lpstr>11_Conception personnalisée</vt:lpstr>
      <vt:lpstr>Procédure commande de traduction</vt:lpstr>
      <vt:lpstr>Sommaire</vt:lpstr>
      <vt:lpstr>Procédure de la prise en charge des traductions </vt:lpstr>
      <vt:lpstr>Quel fournisseur pour ma demande ?</vt:lpstr>
      <vt:lpstr>Après la traduction ? </vt:lpstr>
      <vt:lpstr>Conclusion </vt:lpstr>
      <vt:lpstr>Question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 VDBI – PEPR Ville Durable et Bâtiment Innovant  présentation xxxxx</dc:title>
  <dc:creator>Jean-Yves Toussaint</dc:creator>
  <cp:lastModifiedBy>GROS Gabriel</cp:lastModifiedBy>
  <cp:revision>43</cp:revision>
  <cp:lastPrinted>2022-09-21T17:14:07Z</cp:lastPrinted>
  <dcterms:created xsi:type="dcterms:W3CDTF">2023-11-19T21:15:23Z</dcterms:created>
  <dcterms:modified xsi:type="dcterms:W3CDTF">2023-12-15T11:08:56Z</dcterms:modified>
</cp:coreProperties>
</file>